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407" r:id="rId3"/>
    <p:sldId id="417" r:id="rId4"/>
    <p:sldId id="418" r:id="rId5"/>
    <p:sldId id="419" r:id="rId6"/>
    <p:sldId id="420" r:id="rId7"/>
    <p:sldId id="421" r:id="rId8"/>
    <p:sldId id="423" r:id="rId9"/>
    <p:sldId id="425" r:id="rId10"/>
    <p:sldId id="422" r:id="rId11"/>
    <p:sldId id="424" r:id="rId12"/>
    <p:sldId id="40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85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640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02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2023. 5. 9.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10.png"/><Relationship Id="rId4" Type="http://schemas.openxmlformats.org/officeDocument/2006/relationships/image" Target="../media/image3.png"/><Relationship Id="rId9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3596" y="2120740"/>
            <a:ext cx="33648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Paired </a:t>
            </a:r>
            <a:r>
              <a:rPr lang="en-US" altLang="ko-KR" sz="4800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Effect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800690" y="1013977"/>
                <a:ext cx="10372407" cy="198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Speed skating example again.. Though the test failed to reject the null hypothesis, is it really okay?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If we calculate the 95% confidence interval of the difference, it’s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−0.70</m:t>
                    </m:r>
                    <m:r>
                      <a:rPr lang="mr-IN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&lt;1.70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seconds.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Examining the confidence interval is a good way to get a sense for the size of the effect.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Is 1.7 seconds okay?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What if the gap between Gold and Silver medals is smaller than this? 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1985159"/>
              </a:xfrm>
              <a:prstGeom prst="rect">
                <a:avLst/>
              </a:prstGeom>
              <a:blipFill rotWithShape="0">
                <a:blip r:embed="rId6"/>
                <a:stretch>
                  <a:fillRect l="-353" b="-1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2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22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Non-parametric test: Sign 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Distribution-free methods again!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For the pairs with negative differences, record 0’s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For the pairs with positive differences, record 1’s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Ignore the pairs with difference = 0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Then, test the associated proportion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0.5 using a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val="847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25: Paired Samples and Blocks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Paired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-test: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use pairwise differences, and then one-sample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on the pairwise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 (usually,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𝑑𝑓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−1</m:t>
                    </m:r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b="1" dirty="0">
                    <a:latin typeface="Seravek Light" charset="0"/>
                    <a:ea typeface="Seravek Light" charset="0"/>
                    <a:cs typeface="Seravek Light" charset="0"/>
                  </a:rPr>
                  <a:t>Confidence interval: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mr-IN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Nonparametric sign test: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Record 0 for the pairs with negative differences, record 1 for the pairs with positive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and ignore the pairs with difference = 0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Then, test the associated proportion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0.5 using a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blipFill rotWithShape="0">
                <a:blip r:embed="rId6"/>
                <a:stretch>
                  <a:fillRect l="-445" b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928453" y="879451"/>
                <a:ext cx="10943650" cy="466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24: Comparing Groups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𝑆𝐷</m:t>
                            </m:r>
                          </m:e>
                          <m:sup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𝑆𝐷</m:t>
                            </m:r>
                          </m:e>
                          <m:sup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rad>
                    <m:r>
                      <a:rPr kumimoji="1" lang="en-US" altLang="ko-KR" sz="160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</m:e>
                        </m:d>
                      </m:e>
                    </m:rad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the difference between two proportions:</a:t>
                </a:r>
                <a:r>
                  <a:rPr lang="en-US" altLang="ko-KR" sz="1600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Z-test for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the difference between two proportions: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−0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pooled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interval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difference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between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two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means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𝑀𝐸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𝑀𝐸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771525" lvl="2" indent="-3143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Two-sample t-test,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600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4664610"/>
              </a:xfrm>
              <a:prstGeom prst="rect">
                <a:avLst/>
              </a:prstGeom>
              <a:blipFill rotWithShape="0">
                <a:blip r:embed="rId7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22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Paired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48" y="968477"/>
            <a:ext cx="3712485" cy="2594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텍스트 상자 11"/>
          <p:cNvSpPr txBox="1"/>
          <p:nvPr/>
        </p:nvSpPr>
        <p:spPr>
          <a:xfrm>
            <a:off x="4897497" y="741061"/>
            <a:ext cx="65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example from the textbook: Speed-skating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Inner lane vs. outer lane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Question: Is there a difference between two lanes? 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6" y="2231897"/>
            <a:ext cx="6430565" cy="428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4067" y="3900357"/>
            <a:ext cx="2177135" cy="2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Two-sample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-test?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NO.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races are run in pairs, so the columns are not independent.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Instead, we should focus on the difference between each pair.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not a problem, paired data provides an opportunity!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need to take advantage of the paired data structure.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“Paired”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t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-test: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Use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pairwise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differences!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Ignore original two columns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One-sample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 on the pairwise differences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613" y="1281024"/>
            <a:ext cx="3923984" cy="44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35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Paired data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You should not use methods for paired data on independent data.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Or methods for independent data (e.g., two-sample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-test) should not be used on paired data.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Independence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differences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for pairs should be independent of each other.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Conditions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Randomization condition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10% condition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population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differences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should follows a Normal model.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Each group doesn’t need to follow a Normal model.</a:t>
            </a:r>
          </a:p>
        </p:txBody>
      </p:sp>
    </p:spTree>
    <p:extLst>
      <p:ext uri="{BB962C8B-B14F-4D97-AF65-F5344CB8AC3E}">
        <p14:creationId xmlns:p14="http://schemas.microsoft.com/office/powerpoint/2010/main" val="16627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Steps of 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800690" y="1013977"/>
                <a:ext cx="10372407" cy="1977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Seravek Light" charset="0"/>
                    <a:ea typeface="Seravek Light" charset="0"/>
                    <a:cs typeface="Seravek Light" charset="0"/>
                  </a:rPr>
                  <a:t>  (usually,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Seravek Light" charset="0"/>
                    <a:ea typeface="Seravek Light" charset="0"/>
                    <a:cs typeface="Seravek Light" charset="0"/>
                  </a:rPr>
                  <a:t> = 0)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𝑑𝑓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−1</m:t>
                    </m:r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1977593"/>
              </a:xfrm>
              <a:prstGeom prst="rect">
                <a:avLst/>
              </a:prstGeom>
              <a:blipFill rotWithShape="0">
                <a:blip r:embed="rId6"/>
                <a:stretch>
                  <a:fillRect l="-235" t="-10769" b="-4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16491" y="3259719"/>
            <a:ext cx="6092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intervals for matched pairs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800689" y="3898289"/>
                <a:ext cx="10372407" cy="10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89" y="3898289"/>
                <a:ext cx="10372407" cy="1002519"/>
              </a:xfrm>
              <a:prstGeom prst="rect">
                <a:avLst/>
              </a:prstGeom>
              <a:blipFill rotWithShape="0">
                <a:blip r:embed="rId7"/>
                <a:stretch>
                  <a:fillRect l="-235" t="-20606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  <p:bldP spid="13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160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 of 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-test: Speed skating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66" y="1026523"/>
            <a:ext cx="3518806" cy="1316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528" y="913310"/>
            <a:ext cx="3455733" cy="56094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b="76836"/>
          <a:stretch/>
        </p:blipFill>
        <p:spPr>
          <a:xfrm>
            <a:off x="8028217" y="936475"/>
            <a:ext cx="3375180" cy="11097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t="35344"/>
          <a:stretch/>
        </p:blipFill>
        <p:spPr>
          <a:xfrm>
            <a:off x="8028217" y="2219441"/>
            <a:ext cx="3375180" cy="3097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78" y="2591576"/>
            <a:ext cx="3163467" cy="35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28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 of confidence intervals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68" y="930823"/>
            <a:ext cx="3329197" cy="18010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9468" y="2838737"/>
            <a:ext cx="3229092" cy="71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Ages of husbands and wives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from 170 couples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933" y="895731"/>
            <a:ext cx="3476861" cy="54607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794" y="879841"/>
            <a:ext cx="3312987" cy="3502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2651" y="4533312"/>
            <a:ext cx="3332737" cy="18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77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Hands-on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1809" y="1034672"/>
            <a:ext cx="1791425" cy="3798584"/>
            <a:chOff x="681809" y="1034672"/>
            <a:chExt cx="1791425" cy="3798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809" y="1355999"/>
              <a:ext cx="1319979" cy="3477257"/>
            </a:xfrm>
            <a:prstGeom prst="rect">
              <a:avLst/>
            </a:prstGeom>
          </p:spPr>
        </p:pic>
        <p:sp>
          <p:nvSpPr>
            <p:cNvPr id="10" name="텍스트 상자 9"/>
            <p:cNvSpPr txBox="1"/>
            <p:nvPr/>
          </p:nvSpPr>
          <p:spPr>
            <a:xfrm>
              <a:off x="708452" y="1034672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1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168513" y="1034672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2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8471" y="1034672"/>
              <a:ext cx="87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1 </a:t>
              </a:r>
              <a:r>
                <a:rPr kumimoji="1" lang="mr-IN" altLang="ko-KR" dirty="0">
                  <a:latin typeface="Seravek Light" charset="0"/>
                  <a:ea typeface="Seravek Light" charset="0"/>
                  <a:cs typeface="Seravek Light" charset="0"/>
                </a:rPr>
                <a:t>–</a:t>
              </a:r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 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2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1034672"/>
            <a:ext cx="3699913" cy="294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4127813" y="4523556"/>
                <a:ext cx="1296444" cy="1288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=20</m:t>
                      </m:r>
                    </m:oMath>
                  </m:oMathPara>
                </a14:m>
                <a:endParaRPr kumimoji="1" lang="en-US" altLang="ko-KR" b="0" dirty="0"/>
              </a:p>
              <a:p>
                <a:pPr algn="ctr"/>
                <a:r>
                  <a:rPr kumimoji="1" lang="en-US" altLang="ko-KR" sz="1400" dirty="0"/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ra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=4.47)</m:t>
                    </m:r>
                  </m:oMath>
                </a14:m>
                <a:endParaRPr kumimoji="1" lang="en-US" altLang="ko-KR" sz="1400" b="0" dirty="0"/>
              </a:p>
              <a:p>
                <a:pPr algn="ctr"/>
                <a:endParaRPr kumimoji="1"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>
                        <a:rPr kumimoji="1" lang="hr-HR" altLang="ko-KR" i="1">
                          <a:latin typeface="Cambria Math" charset="0"/>
                        </a:rPr>
                        <m:t>4.5538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813" y="4523556"/>
                <a:ext cx="1296444" cy="1288238"/>
              </a:xfrm>
              <a:prstGeom prst="rect">
                <a:avLst/>
              </a:prstGeom>
              <a:blipFill>
                <a:blip r:embed="rId8"/>
                <a:stretch>
                  <a:fillRect r="-2913" b="-1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23"/>
              <p:cNvSpPr txBox="1"/>
              <p:nvPr/>
            </p:nvSpPr>
            <p:spPr>
              <a:xfrm>
                <a:off x="7079355" y="1247679"/>
                <a:ext cx="1248803" cy="1420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19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kumimoji="1" lang="en-US" altLang="ko-KR" dirty="0"/>
                  <a:t>&gt;   ) =</a:t>
                </a:r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24" name="텍스트 상자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55" y="1247679"/>
                <a:ext cx="1248803" cy="1420645"/>
              </a:xfrm>
              <a:prstGeom prst="rect">
                <a:avLst/>
              </a:prstGeom>
              <a:blipFill rotWithShape="0">
                <a:blip r:embed="rId9"/>
                <a:stretch>
                  <a:fillRect l="-6341" r="-1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상자 25"/>
              <p:cNvSpPr txBox="1"/>
              <p:nvPr/>
            </p:nvSpPr>
            <p:spPr>
              <a:xfrm>
                <a:off x="7079355" y="3102911"/>
                <a:ext cx="1538947" cy="1420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19</m:t>
                          </m:r>
                        </m:sub>
                        <m:sup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kumimoji="1" lang="en-US" altLang="ko-K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19</m:t>
                          </m:r>
                        </m:sub>
                        <m:sup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r>
                        <a:rPr kumimoji="1" lang="en-US" altLang="ko-KR">
                          <a:latin typeface="Cambria Math" charset="0"/>
                        </a:rPr>
                        <m:t>2.093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26" name="텍스트 상자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55" y="3102911"/>
                <a:ext cx="1538947" cy="1420645"/>
              </a:xfrm>
              <a:prstGeom prst="rect">
                <a:avLst/>
              </a:prstGeom>
              <a:blipFill rotWithShape="0">
                <a:blip r:embed="rId10"/>
                <a:stretch>
                  <a:fillRect t="-7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410" y="1187784"/>
            <a:ext cx="2652525" cy="36113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1880" y="1011364"/>
            <a:ext cx="1281355" cy="736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7AB906-AF0B-8F46-844E-04C3193B5C2F}"/>
              </a:ext>
            </a:extLst>
          </p:cNvPr>
          <p:cNvSpPr txBox="1"/>
          <p:nvPr/>
        </p:nvSpPr>
        <p:spPr>
          <a:xfrm>
            <a:off x="10271982" y="1074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3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790</Words>
  <Application>Microsoft Macintosh PowerPoint</Application>
  <PresentationFormat>와이드스크린</PresentationFormat>
  <Paragraphs>121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997</cp:revision>
  <cp:lastPrinted>2023-05-09T05:42:14Z</cp:lastPrinted>
  <dcterms:created xsi:type="dcterms:W3CDTF">2017-08-24T21:55:02Z</dcterms:created>
  <dcterms:modified xsi:type="dcterms:W3CDTF">2023-05-09T05:42:18Z</dcterms:modified>
</cp:coreProperties>
</file>